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9" r:id="rId13"/>
    <p:sldId id="268" r:id="rId14"/>
    <p:sldId id="270" r:id="rId15"/>
    <p:sldId id="271" r:id="rId16"/>
    <p:sldId id="272" r:id="rId17"/>
    <p:sldId id="273" r:id="rId18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5"/>
  </p:normalViewPr>
  <p:slideViewPr>
    <p:cSldViewPr snapToGrid="0">
      <p:cViewPr varScale="1">
        <p:scale>
          <a:sx n="113" d="100"/>
          <a:sy n="113" d="100"/>
        </p:scale>
        <p:origin x="52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a55fd9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a55fd914_0_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a55fd9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fa55fd914_0_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alibri"/>
              <a:buNone/>
              <a:defRPr sz="5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5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alibri"/>
              <a:buNone/>
              <a:defRPr sz="5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7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85000"/>
              </a:lnSpc>
              <a:spcBef>
                <a:spcPts val="2100"/>
              </a:spcBef>
              <a:spcAft>
                <a:spcPts val="210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7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85000"/>
              </a:lnSpc>
              <a:spcBef>
                <a:spcPts val="2100"/>
              </a:spcBef>
              <a:spcAft>
                <a:spcPts val="210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5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 1">
  <p:cSld name="Two Content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0" y="6409266"/>
            <a:ext cx="12192000" cy="44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32"/>
          <p:cNvSpPr/>
          <p:nvPr/>
        </p:nvSpPr>
        <p:spPr>
          <a:xfrm>
            <a:off x="0" y="6464300"/>
            <a:ext cx="12017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32"/>
          <p:cNvSpPr/>
          <p:nvPr/>
        </p:nvSpPr>
        <p:spPr>
          <a:xfrm>
            <a:off x="0" y="6434064"/>
            <a:ext cx="12192000" cy="42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19930"/>
                </a:moveTo>
                <a:lnTo>
                  <a:pt x="120000" y="0"/>
                </a:lnTo>
                <a:lnTo>
                  <a:pt x="0" y="0"/>
                </a:lnTo>
                <a:lnTo>
                  <a:pt x="0" y="119930"/>
                </a:lnTo>
                <a:lnTo>
                  <a:pt x="120000" y="119930"/>
                </a:lnTo>
              </a:path>
            </a:pathLst>
          </a:custGeom>
          <a:solidFill>
            <a:srgbClr val="1F497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32"/>
          <p:cNvSpPr/>
          <p:nvPr/>
        </p:nvSpPr>
        <p:spPr>
          <a:xfrm>
            <a:off x="0" y="0"/>
            <a:ext cx="12192000" cy="127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32"/>
          <p:cNvSpPr/>
          <p:nvPr/>
        </p:nvSpPr>
        <p:spPr>
          <a:xfrm>
            <a:off x="0" y="0"/>
            <a:ext cx="12192000" cy="120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50"/>
                </a:moveTo>
                <a:lnTo>
                  <a:pt x="120000" y="119950"/>
                </a:lnTo>
                <a:lnTo>
                  <a:pt x="120000" y="0"/>
                </a:lnTo>
                <a:lnTo>
                  <a:pt x="0" y="0"/>
                </a:lnTo>
                <a:lnTo>
                  <a:pt x="0" y="119950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37227" y="336022"/>
            <a:ext cx="115176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59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7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100"/>
              </a:spcBef>
              <a:spcAft>
                <a:spcPts val="210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7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100"/>
              </a:spcBef>
              <a:spcAft>
                <a:spcPts val="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100"/>
              </a:spcBef>
              <a:spcAft>
                <a:spcPts val="2100"/>
              </a:spcAft>
              <a:buSzPts val="1900"/>
              <a:buNone/>
              <a:defRPr sz="2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>
            <a:off x="4943686" y="6556123"/>
            <a:ext cx="22701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dt" idx="10"/>
          </p:nvPr>
        </p:nvSpPr>
        <p:spPr>
          <a:xfrm>
            <a:off x="10468186" y="6556123"/>
            <a:ext cx="13656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 b="0" i="0" u="none" strike="noStrike" cap="none"/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sldNum" idx="12"/>
          </p:nvPr>
        </p:nvSpPr>
        <p:spPr>
          <a:xfrm>
            <a:off x="104985" y="6556123"/>
            <a:ext cx="13359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127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Rayid G</a:t>
            </a:r>
            <a:r>
              <a:rPr lang="en-US" sz="2400" baseline="-250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/>
              <a:t>h</a:t>
            </a:r>
            <a:fld id="{00000000-1234-1234-1234-123412341234}" type="slidenum">
              <a:rPr lang="en-US" sz="2400" baseline="-250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en-US"/>
              <a:t>ani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Calibri"/>
              <a:buNone/>
              <a:defRPr sz="5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500" cy="3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2100"/>
              </a:spcBef>
              <a:spcAft>
                <a:spcPts val="210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500" cy="3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925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 "/>
              <a:defRPr sz="19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2100"/>
              </a:spcBef>
              <a:spcAft>
                <a:spcPts val="210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5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4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Python, Pandas and Databases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2775-203B-7A44-AF14-B2DEFE06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AD2C3-1968-FB46-B89F-E126513EF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Entity:</a:t>
            </a:r>
            <a:r>
              <a:rPr lang="en-US" dirty="0"/>
              <a:t> Something in the real world that is of interest and that you want to store information about, such as our inventors (-&gt;Table)</a:t>
            </a:r>
          </a:p>
          <a:p>
            <a:r>
              <a:rPr lang="en-US" b="1" dirty="0"/>
              <a:t>Instance: </a:t>
            </a:r>
            <a:r>
              <a:rPr lang="en-US" dirty="0"/>
              <a:t>Each specific inventor is considered an instance of that entity. For example, in Table 3, Doug is an instance of the entity Inventor (-&gt;Row)</a:t>
            </a:r>
          </a:p>
          <a:p>
            <a:r>
              <a:rPr lang="en-US" b="1" dirty="0"/>
              <a:t>Attribute:</a:t>
            </a:r>
            <a:r>
              <a:rPr lang="en-US" dirty="0"/>
              <a:t> Used to represent information about an entity instance that will be tracked. An example of an attribute might be the address of the inventor (-&gt;Column)</a:t>
            </a:r>
          </a:p>
          <a:p>
            <a:r>
              <a:rPr lang="en-US" b="1" dirty="0"/>
              <a:t>primary key: </a:t>
            </a:r>
            <a:r>
              <a:rPr lang="en-US" dirty="0"/>
              <a:t>Uniquely identifies a specific instance of an entity. No two instances of an entity can have the same primary key</a:t>
            </a:r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5E59-A112-8E49-9EF4-97AA22C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21914-CEFC-4948-A1C7-F76091601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database is built in two stages</a:t>
            </a:r>
          </a:p>
          <a:p>
            <a:r>
              <a:rPr lang="en-US" dirty="0"/>
              <a:t>First you create a </a:t>
            </a:r>
            <a:r>
              <a:rPr lang="en-US" i="1" dirty="0"/>
              <a:t>logical data model</a:t>
            </a:r>
            <a:r>
              <a:rPr lang="en-US" dirty="0"/>
              <a:t> to lay out the design of the database and how the data will be organized</a:t>
            </a:r>
          </a:p>
          <a:p>
            <a:r>
              <a:rPr lang="en-US" dirty="0"/>
              <a:t>Then you implement the database according to the </a:t>
            </a:r>
            <a:r>
              <a:rPr lang="en-US" i="1" dirty="0"/>
              <a:t>physical data model,</a:t>
            </a:r>
            <a:r>
              <a:rPr lang="en-US" dirty="0"/>
              <a:t> which sets up the actual tables and columns</a:t>
            </a:r>
          </a:p>
          <a:p>
            <a:r>
              <a:rPr lang="en-US" dirty="0"/>
              <a:t>Normalizing: A given piece of information is only stored once, any information that could be applied to an entity more than once gets its own table, rather than a set of columns in a row</a:t>
            </a:r>
          </a:p>
        </p:txBody>
      </p:sp>
    </p:spTree>
    <p:extLst>
      <p:ext uri="{BB962C8B-B14F-4D97-AF65-F5344CB8AC3E}">
        <p14:creationId xmlns:p14="http://schemas.microsoft.com/office/powerpoint/2010/main" val="350353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630D62-6BF3-EE4A-8DCA-F3B7A4C0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9822" y="348864"/>
            <a:ext cx="8636000" cy="6160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84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68EE-0F50-7743-92E8-4D3B381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E4E51-454B-CE46-A4CB-6DFEADB0B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700" cy="4898034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Relational DBMS pros:</a:t>
            </a:r>
          </a:p>
          <a:p>
            <a:r>
              <a:rPr lang="en-US" dirty="0"/>
              <a:t>Well-suited for tabular data</a:t>
            </a:r>
          </a:p>
          <a:p>
            <a:r>
              <a:rPr lang="en-US" dirty="0"/>
              <a:t>Relations provide good support for normalization</a:t>
            </a:r>
          </a:p>
          <a:p>
            <a:r>
              <a:rPr lang="en-US" dirty="0"/>
              <a:t>Logical representation of data (tables and rows) separate from how data is stored</a:t>
            </a:r>
          </a:p>
          <a:p>
            <a:r>
              <a:rPr lang="en-US" dirty="0"/>
              <a:t>Easily integrable - Most programming languages and statistical packages can use SQL to load data from and write to databases</a:t>
            </a:r>
          </a:p>
          <a:p>
            <a:pPr marL="76200" indent="0">
              <a:buNone/>
            </a:pPr>
            <a:r>
              <a:rPr lang="en-US" dirty="0"/>
              <a:t>Relational DBMS cons:</a:t>
            </a:r>
          </a:p>
          <a:p>
            <a:r>
              <a:rPr lang="en-US" dirty="0"/>
              <a:t>Requires initial investment setting up schema and populating tables (data cleaning and loading can be substantial work if data files don’t fit the schema).</a:t>
            </a:r>
          </a:p>
          <a:p>
            <a:r>
              <a:rPr lang="en-US" dirty="0"/>
              <a:t>Hasn’t always been a good fit for unstructured data (how to define schema?)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1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56BC-3782-A144-BF66-70436E72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Relational Database (NoSQL)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BD052-02F0-874B-A14C-D06E51593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700" cy="4852878"/>
          </a:xfrm>
        </p:spPr>
        <p:txBody>
          <a:bodyPr/>
          <a:lstStyle/>
          <a:p>
            <a:r>
              <a:rPr lang="en-US" dirty="0"/>
              <a:t>NoSQL = a wide variety of databases that relax </a:t>
            </a:r>
            <a:r>
              <a:rPr lang="en-US" dirty="0" err="1"/>
              <a:t>consitentcy</a:t>
            </a:r>
            <a:r>
              <a:rPr lang="en-US" dirty="0"/>
              <a:t> in order to increase scalability and/or availability</a:t>
            </a:r>
          </a:p>
          <a:p>
            <a:r>
              <a:rPr lang="en-US" dirty="0"/>
              <a:t>NoSQL initially stood for “No SQL”, now stands for “Not Only SQL”</a:t>
            </a:r>
          </a:p>
          <a:p>
            <a:r>
              <a:rPr lang="en-US" dirty="0"/>
              <a:t>Generally do not require a fixed table schema nor do they support JOINs or other relational database features</a:t>
            </a:r>
          </a:p>
          <a:p>
            <a:r>
              <a:rPr lang="en-US" dirty="0"/>
              <a:t>Designed to process extremely large amounts of data and handle many concurrent users</a:t>
            </a:r>
          </a:p>
          <a:p>
            <a:r>
              <a:rPr lang="en-US" dirty="0"/>
              <a:t>NoSQL databases are document-oriented (store unstructured data in a single document)</a:t>
            </a:r>
          </a:p>
          <a:p>
            <a:r>
              <a:rPr lang="en-US" dirty="0"/>
              <a:t>A patent document, would have the patent’s information, a sub-category for all the inventors on the patent (JSON)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79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B590-D6CD-AA49-B34A-4FC15CBF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key-value store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28428-A185-BE4C-8648-D8AFD9786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of all NoSQL DB</a:t>
            </a:r>
          </a:p>
          <a:p>
            <a:r>
              <a:rPr lang="en-US" dirty="0"/>
              <a:t>No records, column types, schema, or query language</a:t>
            </a:r>
          </a:p>
          <a:p>
            <a:r>
              <a:rPr lang="en-US" dirty="0"/>
              <a:t>The basic data structure is a dictionary or map</a:t>
            </a:r>
          </a:p>
          <a:p>
            <a:r>
              <a:rPr lang="en-US" dirty="0"/>
              <a:t>You can store a value, such as an integer, string, a JSON structure, or an array, along with a key used to reference that value</a:t>
            </a:r>
          </a:p>
          <a:p>
            <a:r>
              <a:rPr lang="en-US" dirty="0"/>
              <a:t>Value Daniela </a:t>
            </a:r>
            <a:r>
              <a:rPr lang="en-US" dirty="0" err="1"/>
              <a:t>Hochfellner</a:t>
            </a:r>
            <a:r>
              <a:rPr lang="en-US" dirty="0"/>
              <a:t> is assigned with key deh341 </a:t>
            </a:r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0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4758C-B78C-7140-948E-782AB2E8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Document-based databases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F66D8-D428-FB4C-BBD9-02B1797C6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databases maintain sets of key-value pairs within a document</a:t>
            </a:r>
          </a:p>
          <a:p>
            <a:r>
              <a:rPr lang="en-US" dirty="0"/>
              <a:t>Key can relate to a structured document (JSON)</a:t>
            </a:r>
          </a:p>
          <a:p>
            <a:r>
              <a:rPr lang="en-US" dirty="0"/>
              <a:t>Still no schema or query language – you are responsible for consistency within documents.</a:t>
            </a:r>
          </a:p>
          <a:p>
            <a:r>
              <a:rPr lang="en-US" dirty="0"/>
              <a:t>database has the ability to index and filter based on values within document</a:t>
            </a:r>
          </a:p>
          <a:p>
            <a:r>
              <a:rPr lang="en-US" dirty="0"/>
              <a:t>Example: MongoDB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3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EE54-9FB3-894E-A8A6-940C95C6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databases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0E67B-E8E2-A44A-8061-7A622370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types of records – nodes and ties</a:t>
            </a:r>
          </a:p>
          <a:p>
            <a:r>
              <a:rPr lang="en-US" dirty="0"/>
              <a:t>Each record is a name-value pair store so nodes and ties can have attributes</a:t>
            </a:r>
          </a:p>
          <a:p>
            <a:r>
              <a:rPr lang="en-US" dirty="0"/>
              <a:t>Have specialized query languages that make relational queries quick (give me all the friends of my friends)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F44B4-6126-C54C-8523-154740BA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78" y="2927354"/>
            <a:ext cx="4904971" cy="34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6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Databases vs Flat files</a:t>
            </a:r>
            <a:endParaRPr dirty="0"/>
          </a:p>
          <a:p>
            <a:pPr marL="6096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Project Scoping Update</a:t>
            </a:r>
          </a:p>
          <a:p>
            <a:pPr marL="609600" indent="-457200">
              <a:lnSpc>
                <a:spcPct val="150000"/>
              </a:lnSpc>
            </a:pPr>
            <a:r>
              <a:rPr lang="en-US" dirty="0"/>
              <a:t>Python </a:t>
            </a:r>
          </a:p>
          <a:p>
            <a:pPr marL="6096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Intro Pair Programming (Pandas)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75D9-2EBC-7043-B463-F0BAA08A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Store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6C8CC-ADA6-9C45-BB4B-418F057ED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File system data files (delimited text and spreadsheets)</a:t>
            </a:r>
          </a:p>
          <a:p>
            <a:r>
              <a:rPr lang="en-US" altLang="en-US" sz="2800" dirty="0"/>
              <a:t>Native data files for your statistical package of choice</a:t>
            </a:r>
          </a:p>
          <a:p>
            <a:r>
              <a:rPr lang="en-US" altLang="en-US" sz="2800" dirty="0"/>
              <a:t>Database management systems (DBMS)</a:t>
            </a:r>
          </a:p>
        </p:txBody>
      </p:sp>
    </p:spTree>
    <p:extLst>
      <p:ext uri="{BB962C8B-B14F-4D97-AF65-F5344CB8AC3E}">
        <p14:creationId xmlns:p14="http://schemas.microsoft.com/office/powerpoint/2010/main" val="8635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4DBB-0879-6945-9CC1-55D82F58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700" cy="1269300"/>
          </a:xfrm>
        </p:spPr>
        <p:txBody>
          <a:bodyPr/>
          <a:lstStyle/>
          <a:p>
            <a:r>
              <a:rPr lang="en-US" dirty="0"/>
              <a:t>Excel, Comma-separated values (CSV), tab-delimited, fixed-width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E8C9-D757-624F-910C-774CB050B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62667"/>
            <a:ext cx="11360700" cy="4718754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Platform independent</a:t>
            </a:r>
          </a:p>
          <a:p>
            <a:r>
              <a:rPr lang="en-US" dirty="0"/>
              <a:t>Relatively easy to make and use </a:t>
            </a:r>
          </a:p>
          <a:p>
            <a:r>
              <a:rPr lang="en-US" dirty="0"/>
              <a:t>Fine for small data sets and simple analysis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Cons:</a:t>
            </a:r>
          </a:p>
          <a:p>
            <a:r>
              <a:rPr lang="en-US" dirty="0"/>
              <a:t>Analysis can be made repeatable, but substantial overhead related to preparing files for analysis</a:t>
            </a:r>
          </a:p>
          <a:p>
            <a:r>
              <a:rPr lang="en-US" dirty="0"/>
              <a:t>Large files become unwieldy</a:t>
            </a:r>
          </a:p>
          <a:p>
            <a:r>
              <a:rPr lang="en-US" dirty="0"/>
              <a:t>As analysis and data become more complex, harder to keep track of different files and tie data together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EDFE-61B4-124C-8BA3-C45F60B8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Stata, SAS, R, SPSS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B410D-3481-E84A-80D2-DF69A7B5E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700" cy="4999634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Good for modest-sized, relatively simple data sets (often limited by amount of memory)</a:t>
            </a:r>
          </a:p>
          <a:p>
            <a:r>
              <a:rPr lang="en-US" dirty="0"/>
              <a:t>Data is parsed and ready to analyze</a:t>
            </a:r>
          </a:p>
          <a:p>
            <a:r>
              <a:rPr lang="en-US" dirty="0"/>
              <a:t>Statistical packages provide some of the features of full-on databases – indexing, filtering, etc.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Cons:</a:t>
            </a:r>
          </a:p>
          <a:p>
            <a:r>
              <a:rPr lang="en-US" dirty="0"/>
              <a:t>Can be difficult to migrate data from one statistical package to another</a:t>
            </a:r>
          </a:p>
          <a:p>
            <a:r>
              <a:rPr lang="en-US" dirty="0"/>
              <a:t>As data increases in size and complexity, more difficult to share and collaborate, and statistical package eventually can’t easily keep 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8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E300-B282-9549-8E31-450AA87B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BDE47-5773-EE4D-91C1-06AE77BC0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700" cy="51351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A database is a collection of data about entities. It can be more or less structured, depending on the type of database, and can include information about the relationships between entities.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A database management system (DBMS) is system that provides infrastructure for storing, managing, and interacting with databases. This includes:</a:t>
            </a:r>
          </a:p>
          <a:p>
            <a:r>
              <a:rPr lang="en-US" dirty="0"/>
              <a:t>The way the system stores data</a:t>
            </a:r>
          </a:p>
          <a:p>
            <a:r>
              <a:rPr lang="en-US" dirty="0"/>
              <a:t>A query language, which specifies how users interact with data (SQL)</a:t>
            </a:r>
          </a:p>
          <a:p>
            <a:r>
              <a:rPr lang="en-US" dirty="0"/>
              <a:t>Add, delete, update, retrieve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There are hundreds of different DBMS, but the two main types are relational(SQL) and non relational (NoSQL)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4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BC70-0986-C946-888E-AAC88A77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 Are Structured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BAD78-A60F-BD44-80B9-067F0FDB2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lang="en-US" dirty="0"/>
              <a:t>There are tables and these tables may have dependencies on each other, or relationships</a:t>
            </a:r>
          </a:p>
          <a:p>
            <a:pPr>
              <a:spcBef>
                <a:spcPct val="30000"/>
              </a:spcBef>
            </a:pPr>
            <a:r>
              <a:rPr lang="en-US" dirty="0"/>
              <a:t>A database for our class projects will have a table for </a:t>
            </a:r>
            <a:r>
              <a:rPr lang="en-US" i="1" dirty="0"/>
              <a:t>patents</a:t>
            </a:r>
            <a:r>
              <a:rPr lang="en-US" dirty="0"/>
              <a:t> and one for </a:t>
            </a:r>
            <a:r>
              <a:rPr lang="en-US" i="1" dirty="0"/>
              <a:t>inventors</a:t>
            </a:r>
            <a:r>
              <a:rPr lang="en-US" dirty="0"/>
              <a:t>. These two tables are related, because a patent is developed by an inventor</a:t>
            </a:r>
          </a:p>
          <a:p>
            <a:pPr>
              <a:spcBef>
                <a:spcPct val="30000"/>
              </a:spcBef>
            </a:pPr>
            <a:r>
              <a:rPr lang="en-US" dirty="0"/>
              <a:t>Columns represent the data point to be stored and a row represents a record with data points per column that has been defined</a:t>
            </a:r>
          </a:p>
          <a:p>
            <a:pPr>
              <a:spcBef>
                <a:spcPct val="30000"/>
              </a:spcBef>
            </a:pPr>
            <a:r>
              <a:rPr lang="en-US" dirty="0"/>
              <a:t>These are defined in a table which is usually atomic in nature; this means that a table should really only store data records on one </a:t>
            </a:r>
            <a:r>
              <a:rPr lang="en-US" i="1" dirty="0"/>
              <a:t>entity</a:t>
            </a:r>
            <a:r>
              <a:rPr lang="en-US" dirty="0"/>
              <a:t> or </a:t>
            </a:r>
            <a:r>
              <a:rPr lang="en-US" i="1" dirty="0"/>
              <a:t>object</a:t>
            </a:r>
            <a:r>
              <a:rPr lang="en-US" dirty="0"/>
              <a:t> at a time</a:t>
            </a:r>
          </a:p>
        </p:txBody>
      </p:sp>
    </p:spTree>
    <p:extLst>
      <p:ext uri="{BB962C8B-B14F-4D97-AF65-F5344CB8AC3E}">
        <p14:creationId xmlns:p14="http://schemas.microsoft.com/office/powerpoint/2010/main" val="384078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2EDA-510E-E44D-833D-D4679ECD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flat file vs Relational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1D039-32F6-6447-B8BF-5D1408153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DFD420-6CEB-6C42-8416-47094076B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225816"/>
              </p:ext>
            </p:extLst>
          </p:nvPr>
        </p:nvGraphicFramePr>
        <p:xfrm>
          <a:off x="519289" y="1625600"/>
          <a:ext cx="9039048" cy="3474720"/>
        </p:xfrm>
        <a:graphic>
          <a:graphicData uri="http://schemas.openxmlformats.org/drawingml/2006/table">
            <a:tbl>
              <a:tblPr/>
              <a:tblGrid>
                <a:gridCol w="2259762">
                  <a:extLst>
                    <a:ext uri="{9D8B030D-6E8A-4147-A177-3AD203B41FA5}">
                      <a16:colId xmlns:a16="http://schemas.microsoft.com/office/drawing/2014/main" val="2848669330"/>
                    </a:ext>
                  </a:extLst>
                </a:gridCol>
                <a:gridCol w="2259762">
                  <a:extLst>
                    <a:ext uri="{9D8B030D-6E8A-4147-A177-3AD203B41FA5}">
                      <a16:colId xmlns:a16="http://schemas.microsoft.com/office/drawing/2014/main" val="398597834"/>
                    </a:ext>
                  </a:extLst>
                </a:gridCol>
                <a:gridCol w="2259762">
                  <a:extLst>
                    <a:ext uri="{9D8B030D-6E8A-4147-A177-3AD203B41FA5}">
                      <a16:colId xmlns:a16="http://schemas.microsoft.com/office/drawing/2014/main" val="2366306483"/>
                    </a:ext>
                  </a:extLst>
                </a:gridCol>
                <a:gridCol w="2259762">
                  <a:extLst>
                    <a:ext uri="{9D8B030D-6E8A-4147-A177-3AD203B41FA5}">
                      <a16:colId xmlns:a16="http://schemas.microsoft.com/office/drawing/2014/main" val="3876599812"/>
                    </a:ext>
                  </a:extLst>
                </a:gridCol>
              </a:tblGrid>
              <a:tr h="547608">
                <a:tc>
                  <a:txBody>
                    <a:bodyPr/>
                    <a:lstStyle/>
                    <a:p>
                      <a:pPr fontAlgn="t"/>
                      <a:r>
                        <a:rPr lang="en-US" sz="2800" b="1" i="1" dirty="0" err="1">
                          <a:effectLst/>
                        </a:rPr>
                        <a:t>InvNo</a:t>
                      </a:r>
                      <a:endParaRPr lang="en-US" sz="28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1" i="1" dirty="0" err="1">
                          <a:effectLst/>
                        </a:rPr>
                        <a:t>InvName</a:t>
                      </a:r>
                      <a:endParaRPr lang="en-US" sz="28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1" i="1" dirty="0" err="1">
                          <a:effectLst/>
                        </a:rPr>
                        <a:t>UnivNo</a:t>
                      </a:r>
                      <a:endParaRPr lang="en-US" sz="28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1" i="1" dirty="0" err="1">
                          <a:effectLst/>
                        </a:rPr>
                        <a:t>UnivName</a:t>
                      </a:r>
                      <a:endParaRPr lang="en-US" sz="28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64688"/>
                  </a:ext>
                </a:extLst>
              </a:tr>
              <a:tr h="547608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Camila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NYU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879639"/>
                  </a:ext>
                </a:extLst>
              </a:tr>
              <a:tr h="547608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Bob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Columbia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997489"/>
                  </a:ext>
                </a:extLst>
              </a:tr>
              <a:tr h="547608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Xia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NYU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511561"/>
                  </a:ext>
                </a:extLst>
              </a:tr>
              <a:tr h="547608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</a:rPr>
                        <a:t>Rasheed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Columbia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454928"/>
                  </a:ext>
                </a:extLst>
              </a:tr>
              <a:tr h="547608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5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Molly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NYU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1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11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9244-5522-CF49-B5C8-426D9D94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88673-BA13-1943-987A-8CD58EEDC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7620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foreign key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E860F0-4B18-B74C-922B-5E8875CE4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04187"/>
              </p:ext>
            </p:extLst>
          </p:nvPr>
        </p:nvGraphicFramePr>
        <p:xfrm>
          <a:off x="415600" y="488187"/>
          <a:ext cx="5945896" cy="1737360"/>
        </p:xfrm>
        <a:graphic>
          <a:graphicData uri="http://schemas.openxmlformats.org/drawingml/2006/table">
            <a:tbl>
              <a:tblPr/>
              <a:tblGrid>
                <a:gridCol w="2972948">
                  <a:extLst>
                    <a:ext uri="{9D8B030D-6E8A-4147-A177-3AD203B41FA5}">
                      <a16:colId xmlns:a16="http://schemas.microsoft.com/office/drawing/2014/main" val="3552096693"/>
                    </a:ext>
                  </a:extLst>
                </a:gridCol>
                <a:gridCol w="2972948">
                  <a:extLst>
                    <a:ext uri="{9D8B030D-6E8A-4147-A177-3AD203B41FA5}">
                      <a16:colId xmlns:a16="http://schemas.microsoft.com/office/drawing/2014/main" val="3347688300"/>
                    </a:ext>
                  </a:extLst>
                </a:gridCol>
              </a:tblGrid>
              <a:tr h="488239">
                <a:tc>
                  <a:txBody>
                    <a:bodyPr/>
                    <a:lstStyle/>
                    <a:p>
                      <a:pPr fontAlgn="t"/>
                      <a:r>
                        <a:rPr lang="en-US" sz="2800" b="1" i="1" dirty="0" err="1">
                          <a:effectLst/>
                        </a:rPr>
                        <a:t>UnivNo</a:t>
                      </a:r>
                      <a:endParaRPr lang="en-US" sz="28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1" i="1" dirty="0" err="1">
                          <a:effectLst/>
                        </a:rPr>
                        <a:t>UnivName</a:t>
                      </a:r>
                      <a:endParaRPr lang="en-US" sz="28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19747"/>
                  </a:ext>
                </a:extLst>
              </a:tr>
              <a:tr h="488239"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NYU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388784"/>
                  </a:ext>
                </a:extLst>
              </a:tr>
              <a:tr h="488239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Columbia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1335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8BB3AA-47C7-9A44-8ADF-5F578831B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27479"/>
              </p:ext>
            </p:extLst>
          </p:nvPr>
        </p:nvGraphicFramePr>
        <p:xfrm>
          <a:off x="4851625" y="2617113"/>
          <a:ext cx="6924675" cy="3474720"/>
        </p:xfrm>
        <a:graphic>
          <a:graphicData uri="http://schemas.openxmlformats.org/drawingml/2006/table">
            <a:tbl>
              <a:tblPr/>
              <a:tblGrid>
                <a:gridCol w="2308225">
                  <a:extLst>
                    <a:ext uri="{9D8B030D-6E8A-4147-A177-3AD203B41FA5}">
                      <a16:colId xmlns:a16="http://schemas.microsoft.com/office/drawing/2014/main" val="3091758366"/>
                    </a:ext>
                  </a:extLst>
                </a:gridCol>
                <a:gridCol w="2308225">
                  <a:extLst>
                    <a:ext uri="{9D8B030D-6E8A-4147-A177-3AD203B41FA5}">
                      <a16:colId xmlns:a16="http://schemas.microsoft.com/office/drawing/2014/main" val="1880184989"/>
                    </a:ext>
                  </a:extLst>
                </a:gridCol>
                <a:gridCol w="2308225">
                  <a:extLst>
                    <a:ext uri="{9D8B030D-6E8A-4147-A177-3AD203B41FA5}">
                      <a16:colId xmlns:a16="http://schemas.microsoft.com/office/drawing/2014/main" val="2146284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b="1" i="1" dirty="0" err="1">
                          <a:effectLst/>
                        </a:rPr>
                        <a:t>InvNo</a:t>
                      </a:r>
                      <a:endParaRPr lang="en-US" sz="28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1" i="1" dirty="0" err="1">
                          <a:effectLst/>
                        </a:rPr>
                        <a:t>InvName</a:t>
                      </a:r>
                      <a:endParaRPr lang="en-US" sz="28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1" i="1" dirty="0" err="1">
                          <a:effectLst/>
                        </a:rPr>
                        <a:t>UnivNo</a:t>
                      </a:r>
                      <a:endParaRPr lang="en-US" sz="28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246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Camila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566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Bob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98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Xia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186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Rasheed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20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09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5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Molly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10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554425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CCC00972-DBEA-6646-85A1-840D33889D0A}"/>
              </a:ext>
            </a:extLst>
          </p:cNvPr>
          <p:cNvSpPr/>
          <p:nvPr/>
        </p:nvSpPr>
        <p:spPr>
          <a:xfrm>
            <a:off x="0" y="975117"/>
            <a:ext cx="1368044" cy="1578535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3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1052</Words>
  <Application>Microsoft Macintosh PowerPoint</Application>
  <PresentationFormat>Widescreen</PresentationFormat>
  <Paragraphs>138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Simple Light</vt:lpstr>
      <vt:lpstr>Python, Pandas and Databases</vt:lpstr>
      <vt:lpstr>Outline</vt:lpstr>
      <vt:lpstr>How Can We Store Data?</vt:lpstr>
      <vt:lpstr>Excel, Comma-separated values (CSV), tab-delimited, fixed-width</vt:lpstr>
      <vt:lpstr>Stata, SAS, R, SPSS</vt:lpstr>
      <vt:lpstr>Databases</vt:lpstr>
      <vt:lpstr>Relational Databases Are Structured</vt:lpstr>
      <vt:lpstr>One flat file vs Relational Database</vt:lpstr>
      <vt:lpstr>PowerPoint Presentation</vt:lpstr>
      <vt:lpstr>Definitions</vt:lpstr>
      <vt:lpstr>How to Build a Database</vt:lpstr>
      <vt:lpstr>PowerPoint Presentation</vt:lpstr>
      <vt:lpstr>Pros and Cons</vt:lpstr>
      <vt:lpstr>Non Relational Database (NoSQL)</vt:lpstr>
      <vt:lpstr>Basic key-value store  </vt:lpstr>
      <vt:lpstr>Document-based databases </vt:lpstr>
      <vt:lpstr>Graph-based databases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Types of Data</dc:title>
  <dc:creator>Julia Lane</dc:creator>
  <cp:lastModifiedBy>Dani H.</cp:lastModifiedBy>
  <cp:revision>35</cp:revision>
  <dcterms:modified xsi:type="dcterms:W3CDTF">2020-02-14T13:01:01Z</dcterms:modified>
</cp:coreProperties>
</file>